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8" r:id="rId4"/>
    <p:sldId id="279" r:id="rId5"/>
    <p:sldId id="281" r:id="rId6"/>
    <p:sldId id="282" r:id="rId7"/>
    <p:sldId id="284" r:id="rId8"/>
    <p:sldId id="283" r:id="rId9"/>
    <p:sldId id="280" r:id="rId10"/>
    <p:sldId id="285" r:id="rId11"/>
    <p:sldId id="288" r:id="rId12"/>
    <p:sldId id="289" r:id="rId13"/>
    <p:sldId id="272" r:id="rId14"/>
    <p:sldId id="297" r:id="rId15"/>
    <p:sldId id="292" r:id="rId16"/>
    <p:sldId id="294" r:id="rId17"/>
    <p:sldId id="293" r:id="rId18"/>
    <p:sldId id="295" r:id="rId19"/>
    <p:sldId id="296" r:id="rId20"/>
    <p:sldId id="275" r:id="rId21"/>
    <p:sldId id="278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4B9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90" autoAdjust="0"/>
  </p:normalViewPr>
  <p:slideViewPr>
    <p:cSldViewPr>
      <p:cViewPr varScale="1">
        <p:scale>
          <a:sx n="64" d="100"/>
          <a:sy n="64" d="100"/>
        </p:scale>
        <p:origin x="20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61DCE-EB4E-46B3-8C4E-590527502233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9472E-9BD9-4A43-A4C2-5F9D9B484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1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213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Il faudrait définir les objectifs prioritaires du CMQ parmi ceux présents sur la carte mentale </a:t>
            </a:r>
            <a:r>
              <a:rPr lang="fr-FR" baseline="0" dirty="0" err="1" smtClean="0"/>
              <a:t>ditribuée</a:t>
            </a:r>
            <a:r>
              <a:rPr lang="fr-FR" baseline="0" dirty="0" smtClean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Nous vous proposons ce tableau synoptique qui reprend la carte mente, comme outil de travail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34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de commission dédiée</a:t>
            </a:r>
          </a:p>
          <a:p>
            <a:r>
              <a:rPr lang="fr-FR" dirty="0" smtClean="0"/>
              <a:t>Animation avec Elisabeth PIRLOT</a:t>
            </a:r>
          </a:p>
          <a:p>
            <a:r>
              <a:rPr lang="fr-FR" dirty="0" smtClean="0"/>
              <a:t>Référence</a:t>
            </a:r>
            <a:r>
              <a:rPr lang="fr-FR" baseline="0" dirty="0" smtClean="0"/>
              <a:t> avec la Conférence en cours de construction « Etudier à l’étranger :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know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57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</a:t>
            </a:r>
            <a:r>
              <a:rPr lang="fr-FR" baseline="0" dirty="0" smtClean="0"/>
              <a:t> les indicateurs (nb de mobilités par exemple), la difficulté est de trouver les chiffres à postériori,</a:t>
            </a:r>
          </a:p>
          <a:p>
            <a:r>
              <a:rPr lang="fr-FR" baseline="0" dirty="0" smtClean="0"/>
              <a:t>Il faudrait que tous les acteurs les mettent de coté au fur et à mesure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879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707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5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288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9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969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51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8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86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060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36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11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20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r>
              <a:rPr lang="fr-FR" baseline="0" dirty="0" smtClean="0"/>
              <a:t>CNEE : Conseil National Education Economie</a:t>
            </a:r>
          </a:p>
          <a:p>
            <a:r>
              <a:rPr lang="fr-FR" baseline="0" dirty="0" smtClean="0"/>
              <a:t>ARF : Association des Régions de France ?</a:t>
            </a:r>
          </a:p>
          <a:p>
            <a:r>
              <a:rPr lang="fr-FR" baseline="0" dirty="0" smtClean="0"/>
              <a:t>DGESCO : Direction Générale de l’Enseignement Scolaire</a:t>
            </a:r>
          </a:p>
          <a:p>
            <a:r>
              <a:rPr lang="fr-FR" baseline="0" dirty="0" smtClean="0"/>
              <a:t>DGESIP :  Direction Générale de l’Enseignement Supérieur et de l’Insertion Professionnelle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36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J’explique brièvement la démarche,</a:t>
            </a:r>
            <a:r>
              <a:rPr lang="fr-FR" baseline="0" dirty="0" smtClean="0"/>
              <a:t> qui nous place dans une candidature de renouvellement de label pour novembre 2018, qu’il faudrait préparer,</a:t>
            </a:r>
          </a:p>
          <a:p>
            <a:r>
              <a:rPr lang="fr-FR" baseline="0" dirty="0" smtClean="0"/>
              <a:t>Il faudrait réellement que le COPIL définisse des plans d’actions pour que nous puissions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être évalués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piloter plus finement en s’auto évaluant</a:t>
            </a:r>
          </a:p>
          <a:p>
            <a:endParaRPr lang="fr-FR" baseline="0" dirty="0" smtClean="0"/>
          </a:p>
          <a:p>
            <a:r>
              <a:rPr lang="fr-FR" baseline="0" dirty="0" smtClean="0"/>
              <a:t>Si nous ne le faisons pas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La demande de renouvellement de label sera laborieuse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Il y aura une grande perte de temps en cas de turnover du pilote et du coordonnateur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52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Toutes les branches</a:t>
            </a:r>
            <a:r>
              <a:rPr lang="fr-FR" baseline="0" dirty="0" smtClean="0"/>
              <a:t> de cette carte mentale reprenant les critères de labellisation, sont développées dans le document en annexe,</a:t>
            </a:r>
          </a:p>
          <a:p>
            <a:r>
              <a:rPr lang="fr-FR" baseline="0" dirty="0" smtClean="0"/>
              <a:t>Il faudrait que l’on reprenne ce document lorsque nous travaillerons sur les feuilles de route tout à l’heure,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45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Région Grand Est nous a proposé</a:t>
            </a:r>
            <a:r>
              <a:rPr lang="fr-FR" baseline="0" dirty="0" smtClean="0"/>
              <a:t> des corrections en septembre,</a:t>
            </a:r>
            <a:endParaRPr lang="fr-FR" baseline="0" dirty="0"/>
          </a:p>
          <a:p>
            <a:r>
              <a:rPr lang="fr-FR" baseline="0" dirty="0" smtClean="0"/>
              <a:t>J’ai travaillé sur le sujet avec le </a:t>
            </a:r>
            <a:r>
              <a:rPr lang="fr-FR" baseline="0" dirty="0" err="1" smtClean="0"/>
              <a:t>coordo</a:t>
            </a:r>
            <a:r>
              <a:rPr lang="fr-FR" baseline="0" dirty="0" smtClean="0"/>
              <a:t> du CMQ MCP, autre CMQ mosellan,</a:t>
            </a:r>
          </a:p>
          <a:p>
            <a:r>
              <a:rPr lang="fr-FR" baseline="0" dirty="0" smtClean="0"/>
              <a:t>Il m’a fait part de points de désaccord avec l’Université de Lorraine, elle aussi présente dans son CMQ,</a:t>
            </a:r>
          </a:p>
          <a:p>
            <a:r>
              <a:rPr lang="fr-FR" baseline="0" dirty="0" smtClean="0"/>
              <a:t>Je me suis entretenu Jacqueline PASSALACQUA, la responsable juridique. Elle nous fera une proposition qui satisfasse l’UL,</a:t>
            </a:r>
          </a:p>
          <a:p>
            <a:r>
              <a:rPr lang="fr-FR" baseline="0" dirty="0" smtClean="0"/>
              <a:t>Une association ne sera possible, que si elle serait préfiguratrice d’une structure publique plus stable.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Une association permettrait de percevoir des subventions afin de :</a:t>
            </a:r>
          </a:p>
          <a:p>
            <a:r>
              <a:rPr lang="fr-FR" baseline="0" dirty="0" smtClean="0"/>
              <a:t>- monter de petites opérations de communication</a:t>
            </a:r>
          </a:p>
          <a:p>
            <a:r>
              <a:rPr lang="fr-FR" baseline="0" dirty="0" smtClean="0"/>
              <a:t>- Financer des transports si l’on souhaite que les jeunes circulent d’un établissement à l’autre. C’est faisable sans, mais avec moins de souplesse,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563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472E-9BD9-4A43-A4C2-5F9D9B484D9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07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707F-6EBD-4009-9D84-969C7D16CEA5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8344-8961-4C9A-8D39-66C144C9E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4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707F-6EBD-4009-9D84-969C7D16CEA5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8344-8961-4C9A-8D39-66C144C9E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59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707F-6EBD-4009-9D84-969C7D16CEA5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8344-8961-4C9A-8D39-66C144C9E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03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707F-6EBD-4009-9D84-969C7D16CEA5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8344-8961-4C9A-8D39-66C144C9E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81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707F-6EBD-4009-9D84-969C7D16CEA5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8344-8961-4C9A-8D39-66C144C9E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98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707F-6EBD-4009-9D84-969C7D16CEA5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8344-8961-4C9A-8D39-66C144C9E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94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707F-6EBD-4009-9D84-969C7D16CEA5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8344-8961-4C9A-8D39-66C144C9E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17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707F-6EBD-4009-9D84-969C7D16CEA5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8344-8961-4C9A-8D39-66C144C9E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4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707F-6EBD-4009-9D84-969C7D16CEA5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8344-8961-4C9A-8D39-66C144C9E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28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707F-6EBD-4009-9D84-969C7D16CEA5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8344-8961-4C9A-8D39-66C144C9E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04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707F-6EBD-4009-9D84-969C7D16CEA5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8344-8961-4C9A-8D39-66C144C9E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73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707F-6EBD-4009-9D84-969C7D16CEA5}" type="datetimeFigureOut">
              <a:rPr lang="fr-FR" smtClean="0"/>
              <a:pPr/>
              <a:t>08/12/2017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8344-8961-4C9A-8D39-66C144C9E5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8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831412" y="3140968"/>
            <a:ext cx="506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Ubuntu Titling Bold"/>
                <a:cs typeface="Ubuntu Titling Bold"/>
              </a:rPr>
              <a:t>COPIL du 8 novembre 2017</a:t>
            </a:r>
          </a:p>
          <a:p>
            <a:endParaRPr lang="fr-FR" sz="2800" dirty="0" smtClean="0">
              <a:latin typeface="Ubuntu Titling Bold"/>
              <a:cs typeface="Ubuntu Titling Bold"/>
            </a:endParaRPr>
          </a:p>
          <a:p>
            <a:pPr>
              <a:spcBef>
                <a:spcPts val="1200"/>
              </a:spcBef>
            </a:pPr>
            <a:r>
              <a:rPr lang="fr-FR" dirty="0" smtClean="0">
                <a:latin typeface="Arial"/>
                <a:cs typeface="Arial"/>
              </a:rPr>
              <a:t>Pôle Formation </a:t>
            </a:r>
          </a:p>
          <a:p>
            <a:pPr>
              <a:spcBef>
                <a:spcPts val="1200"/>
              </a:spcBef>
            </a:pPr>
            <a:r>
              <a:rPr lang="fr-FR" dirty="0" smtClean="0">
                <a:latin typeface="Arial"/>
                <a:cs typeface="Arial"/>
              </a:rPr>
              <a:t>des Industries Technologiques Lorraine</a:t>
            </a:r>
            <a:endParaRPr lang="fr-FR" sz="2400" dirty="0">
              <a:solidFill>
                <a:srgbClr val="40AC9B"/>
              </a:solidFill>
              <a:latin typeface="Ubuntu Titling Bold"/>
              <a:cs typeface="Ubuntu Titling Bold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300" y="0"/>
            <a:ext cx="36957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6633924" y="6309320"/>
            <a:ext cx="2512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d</a:t>
            </a:r>
            <a:r>
              <a:rPr lang="fr-FR" sz="1600" dirty="0" smtClean="0">
                <a:solidFill>
                  <a:srgbClr val="0070C0"/>
                </a:solidFill>
              </a:rPr>
              <a:t>esenergiesdesmetiers.com</a:t>
            </a:r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50685"/>
            <a:ext cx="6516216" cy="12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143000"/>
          </a:xfrm>
        </p:spPr>
        <p:txBody>
          <a:bodyPr>
            <a:normAutofit/>
          </a:bodyPr>
          <a:lstStyle/>
          <a:p>
            <a:pPr algn="l"/>
            <a: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  <a:t>FEUILLES DE ROUTE DES COMMISSIONS</a:t>
            </a:r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95536" y="6381328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076364" y="6409104"/>
            <a:ext cx="4375956" cy="3651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FEUILLE DE ROUTE DES COMMISSIONS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>
                <a:solidFill>
                  <a:srgbClr val="7030A0"/>
                </a:solidFill>
              </a:rPr>
              <a:pPr/>
              <a:t>10</a:t>
            </a:fld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093296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12" y="1860203"/>
            <a:ext cx="8003384" cy="38113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9552" y="1002397"/>
            <a:ext cx="656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Faudrait-il revoir l’organisation des commissions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Organiser des groupes de travail en fonction de chaque objectif 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07904" y="5687299"/>
            <a:ext cx="2553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Tableau complet joint en annexe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418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143000"/>
          </a:xfrm>
        </p:spPr>
        <p:txBody>
          <a:bodyPr>
            <a:normAutofit/>
          </a:bodyPr>
          <a:lstStyle/>
          <a:p>
            <a:pPr algn="l"/>
            <a: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  <a:t>OUVERTURE A L’INTERNATIONAL</a:t>
            </a:r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95536" y="6381328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076364" y="6409104"/>
            <a:ext cx="4375956" cy="3651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FEUILLE DE ROUTE DES COMMISSIONS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>
                <a:solidFill>
                  <a:srgbClr val="7030A0"/>
                </a:solidFill>
              </a:rPr>
              <a:pPr/>
              <a:t>11</a:t>
            </a:fld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093296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647" y="1021168"/>
            <a:ext cx="3638753" cy="5216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39552" y="198884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1 conférence pouvant servir de « situation déclenchante »</a:t>
            </a:r>
            <a:endParaRPr lang="fr-FR" sz="2000" dirty="0"/>
          </a:p>
        </p:txBody>
      </p:sp>
      <p:sp>
        <p:nvSpPr>
          <p:cNvPr id="8" name="Flèche à angle droit 7"/>
          <p:cNvSpPr/>
          <p:nvPr/>
        </p:nvSpPr>
        <p:spPr>
          <a:xfrm rot="5400000">
            <a:off x="1930270" y="3196895"/>
            <a:ext cx="962980" cy="504056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143000"/>
          </a:xfrm>
        </p:spPr>
        <p:txBody>
          <a:bodyPr>
            <a:normAutofit/>
          </a:bodyPr>
          <a:lstStyle/>
          <a:p>
            <a:pPr algn="l"/>
            <a: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  <a:t>OUVERTURE EUROPEENNE ET</a:t>
            </a:r>
            <a:b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</a:br>
            <a: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  <a:t>INTERNATIONALE</a:t>
            </a:r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95536" y="6381328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076364" y="6409104"/>
            <a:ext cx="4375956" cy="3651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FEUILLE DE ROUTE DES COMMISSIONS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>
                <a:solidFill>
                  <a:srgbClr val="7030A0"/>
                </a:solidFill>
              </a:rPr>
              <a:pPr/>
              <a:t>12</a:t>
            </a:fld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093296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05335" y="1916832"/>
            <a:ext cx="10449335" cy="17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413072" y="6240157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643091" y="6227571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13072" y="170751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  <a:t>Vie du Campus</a:t>
            </a:r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076364" y="6409104"/>
            <a:ext cx="4375956" cy="3651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FEUILLE DE ROUTE DES COMMISSIONS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9853"/>
            <a:ext cx="10404648" cy="227662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093296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7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413072" y="6240157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643091" y="6227571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13072" y="170751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  <a:t>COMMUNICATION (FNADT et DEV ECO)</a:t>
            </a:r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076364" y="6409104"/>
            <a:ext cx="4375956" cy="3651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FEUILLE DE ROUTE DES COMMISSIONS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0" y="1799903"/>
            <a:ext cx="8889604" cy="295597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093296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04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413072" y="6240157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643091" y="6227571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21801"/>
            <a:ext cx="123045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180492" y="5120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  <a:t>COMMUNICATION </a:t>
            </a:r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076364" y="6409104"/>
            <a:ext cx="4375956" cy="3651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FEUILLE DE ROUTE DES COMMISSIONS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832" y="1148120"/>
            <a:ext cx="8505800" cy="919482"/>
          </a:xfrm>
          <a:prstGeom prst="rect">
            <a:avLst/>
          </a:prstGeom>
          <a:ln>
            <a:solidFill>
              <a:schemeClr val="accent4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Organiser/participer à un maximum de salons et forums</a:t>
            </a:r>
            <a:endParaRPr lang="fr-FR" sz="2200" dirty="0"/>
          </a:p>
        </p:txBody>
      </p:sp>
      <p:sp>
        <p:nvSpPr>
          <p:cNvPr id="10" name="Rectangle 9"/>
          <p:cNvSpPr/>
          <p:nvPr/>
        </p:nvSpPr>
        <p:spPr>
          <a:xfrm>
            <a:off x="373832" y="2252529"/>
            <a:ext cx="8505800" cy="952377"/>
          </a:xfrm>
          <a:prstGeom prst="rect">
            <a:avLst/>
          </a:prstGeom>
          <a:ln>
            <a:solidFill>
              <a:schemeClr val="accent4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Alimenter et promouvoir le site internet  </a:t>
            </a:r>
            <a:r>
              <a:rPr lang="fr-FR" sz="2400" dirty="0" smtClean="0">
                <a:solidFill>
                  <a:srgbClr val="0070C0"/>
                </a:solidFill>
              </a:rPr>
              <a:t>desenergiesdesmetiers.com</a:t>
            </a:r>
            <a:endParaRPr lang="fr-FR" sz="2200" dirty="0"/>
          </a:p>
        </p:txBody>
      </p:sp>
      <p:sp>
        <p:nvSpPr>
          <p:cNvPr id="11" name="Rectangle 10"/>
          <p:cNvSpPr/>
          <p:nvPr/>
        </p:nvSpPr>
        <p:spPr>
          <a:xfrm>
            <a:off x="373832" y="3373852"/>
            <a:ext cx="8505800" cy="919482"/>
          </a:xfrm>
          <a:prstGeom prst="rect">
            <a:avLst/>
          </a:prstGeom>
          <a:ln>
            <a:solidFill>
              <a:schemeClr val="accent4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Développer et promouvoir le </a:t>
            </a:r>
            <a:r>
              <a:rPr lang="fr-FR" sz="22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NRJ Tour</a:t>
            </a:r>
            <a:endParaRPr lang="fr-FR" sz="22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832" y="4498262"/>
            <a:ext cx="8505800" cy="1281761"/>
          </a:xfrm>
          <a:prstGeom prst="rect">
            <a:avLst/>
          </a:prstGeom>
          <a:ln>
            <a:solidFill>
              <a:schemeClr val="accent4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 smtClean="0"/>
              <a:t>Organiser une manifestation à destination du grand public </a:t>
            </a:r>
            <a:r>
              <a:rPr lang="fr-FR" sz="2200" dirty="0" smtClean="0">
                <a:solidFill>
                  <a:srgbClr val="7030A0"/>
                </a:solidFill>
              </a:rPr>
              <a:t>« les métiers qui recrutent, les métiers de l’industrie » (13 janvier 2018)</a:t>
            </a:r>
            <a:endParaRPr lang="fr-FR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Campus des métiers et des qualifications\Campus Energie Maintenance\Communication\Logos Campus\Fond pour Dev Eco et Empl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21958"/>
            <a:ext cx="5940152" cy="69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6021288"/>
            <a:ext cx="7488832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944B9C"/>
                </a:solidFill>
              </a:rPr>
              <a:t>Présentation de la méthode qualité</a:t>
            </a:r>
            <a:br>
              <a:rPr lang="fr-FR" sz="2800" b="1" dirty="0" smtClean="0">
                <a:solidFill>
                  <a:srgbClr val="944B9C"/>
                </a:solidFill>
              </a:rPr>
            </a:br>
            <a:r>
              <a:rPr lang="fr-FR" sz="2800" b="1" dirty="0" err="1" smtClean="0"/>
              <a:t>Qualéduc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8699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413072" y="6240157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643091" y="6227571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13072" y="170751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076364" y="6409104"/>
            <a:ext cx="4375956" cy="3651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PRESENTATION DE QUALEDUC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759"/>
            <a:ext cx="2896852" cy="99006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828" y="3288342"/>
            <a:ext cx="2676525" cy="23336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1921388"/>
            <a:ext cx="7328947" cy="116477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6093296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413072" y="6240157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643091" y="6227571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21801"/>
            <a:ext cx="123045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413072" y="170751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076364" y="6409104"/>
            <a:ext cx="4375956" cy="3651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PRESENTATION DE QUALEDUC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759"/>
            <a:ext cx="2896852" cy="99006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984" y="993583"/>
            <a:ext cx="8464823" cy="58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413072" y="6240157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643091" y="6227571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13072" y="170751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076364" y="6409104"/>
            <a:ext cx="4375956" cy="3651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PRESENTATION DE QUALEDUC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0492" y="5120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  <a:t>RESSOURCES</a:t>
            </a:r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276" y="1470310"/>
            <a:ext cx="4167912" cy="293809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576" y="1168965"/>
            <a:ext cx="338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Exemple joint en annexe :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971600" y="4848869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Guide et fiches téléchargeables sur http://eduscol.education.fr/cid59929/qualeduc.html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093296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4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4067944" cy="1143000"/>
          </a:xfrm>
        </p:spPr>
        <p:txBody>
          <a:bodyPr>
            <a:normAutofit/>
          </a:bodyPr>
          <a:lstStyle/>
          <a:p>
            <a: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  <a:t>ORDRE DU JOUR</a:t>
            </a:r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95536" y="6381328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275856" y="6381328"/>
            <a:ext cx="2751584" cy="3651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ORDRE DU JOUR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>
                <a:solidFill>
                  <a:srgbClr val="7030A0"/>
                </a:solidFill>
              </a:rPr>
              <a:pPr/>
              <a:t>2</a:t>
            </a:fld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093296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5"/>
          <p:cNvSpPr txBox="1">
            <a:spLocks/>
          </p:cNvSpPr>
          <p:nvPr/>
        </p:nvSpPr>
        <p:spPr>
          <a:xfrm>
            <a:off x="971600" y="1456328"/>
            <a:ext cx="7881937" cy="422664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Tx/>
              <a:buFont typeface="+mj-lt"/>
              <a:buAutoNum type="alphaUcPeriod"/>
              <a:tabLst/>
              <a:defRPr/>
            </a:pPr>
            <a:r>
              <a:rPr lang="fr-FR" sz="3200" dirty="0" smtClean="0"/>
              <a:t>Validation du compte rendu du COPIL du 28/03/2017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Tx/>
              <a:buFont typeface="+mj-lt"/>
              <a:buAutoNum type="alphaUcPeriod"/>
              <a:tabLst/>
              <a:defRPr/>
            </a:pPr>
            <a:r>
              <a:rPr lang="fr-FR" sz="3200" dirty="0" smtClean="0"/>
              <a:t>Les Campus : gouvernance nationale et auto évaluation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Tx/>
              <a:buFont typeface="+mj-lt"/>
              <a:buAutoNum type="alphaUcPeriod"/>
              <a:tabLst/>
              <a:defRPr/>
            </a:pPr>
            <a:r>
              <a:rPr lang="fr-FR" sz="3200" dirty="0"/>
              <a:t> </a:t>
            </a:r>
            <a:r>
              <a:rPr lang="fr-FR" sz="3200" dirty="0" smtClean="0"/>
              <a:t>Les statuts : état d’avancée de leur rédaction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Tx/>
              <a:buFont typeface="+mj-lt"/>
              <a:buAutoNum type="alphaUcPeriod"/>
              <a:tabLst/>
              <a:defRPr/>
            </a:pPr>
            <a:r>
              <a:rPr lang="fr-FR" sz="3200" dirty="0"/>
              <a:t> </a:t>
            </a:r>
            <a:r>
              <a:rPr lang="fr-FR" sz="3200" dirty="0" smtClean="0"/>
              <a:t>Proposition de feuille de route pour les commissions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Tx/>
              <a:buFont typeface="+mj-lt"/>
              <a:buAutoNum type="alphaUcPeriod"/>
              <a:tabLst/>
              <a:defRPr/>
            </a:pPr>
            <a:r>
              <a:rPr lang="fr-FR" sz="3200" dirty="0" smtClean="0"/>
              <a:t>Présentation de </a:t>
            </a:r>
            <a:r>
              <a:rPr lang="fr-FR" sz="3200" dirty="0" err="1" smtClean="0"/>
              <a:t>Qualéduc</a:t>
            </a:r>
            <a:endParaRPr lang="fr-F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Tx/>
              <a:buFont typeface="+mj-lt"/>
              <a:buAutoNum type="alphaUcPeriod"/>
              <a:tabLst/>
              <a:defRPr/>
            </a:pPr>
            <a:r>
              <a:rPr lang="fr-FR" sz="3200" dirty="0" smtClean="0"/>
              <a:t>Points divers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Tx/>
              <a:buFont typeface="+mj-lt"/>
              <a:buAutoNum type="alphaUcPeriod"/>
              <a:tabLst/>
              <a:defRPr/>
            </a:pPr>
            <a:r>
              <a:rPr lang="fr-FR" sz="3200" dirty="0" smtClean="0"/>
              <a:t>Calendrier prévisionnel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4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395536" y="6309320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660232" y="6381328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13072" y="170751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sp>
        <p:nvSpPr>
          <p:cNvPr id="9" name="Espace réservé du pied de page 13"/>
          <p:cNvSpPr txBox="1">
            <a:spLocks/>
          </p:cNvSpPr>
          <p:nvPr/>
        </p:nvSpPr>
        <p:spPr>
          <a:xfrm>
            <a:off x="3275856" y="6381328"/>
            <a:ext cx="381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7030A0"/>
                </a:solidFill>
              </a:rPr>
              <a:t>CALENDRIER PREVISIONNEL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3072" y="170751"/>
            <a:ext cx="1125385" cy="400110"/>
          </a:xfrm>
          <a:prstGeom prst="rect">
            <a:avLst/>
          </a:prstGeom>
          <a:solidFill>
            <a:srgbClr val="944B9C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COPIL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3568" y="579155"/>
            <a:ext cx="8454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Date 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Lieux 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Ordre du jour :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13072" y="1619205"/>
            <a:ext cx="8280920" cy="400110"/>
          </a:xfrm>
          <a:prstGeom prst="rect">
            <a:avLst/>
          </a:prstGeom>
          <a:solidFill>
            <a:srgbClr val="944B9C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INGENIERIE FORMATION ET </a:t>
            </a:r>
            <a:r>
              <a:rPr lang="fr-FR" sz="2000" dirty="0">
                <a:solidFill>
                  <a:schemeClr val="bg1"/>
                </a:solidFill>
              </a:rPr>
              <a:t>PARTENARIAT + DEVELOPPEMENT ECO ET </a:t>
            </a:r>
            <a:r>
              <a:rPr lang="fr-FR" sz="2000" dirty="0" smtClean="0">
                <a:solidFill>
                  <a:schemeClr val="bg1"/>
                </a:solidFill>
              </a:rPr>
              <a:t>EMPLOI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5576" y="2204864"/>
            <a:ext cx="8140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Date :  Jeudi 16/11 à 9h30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Lieux : LPO La </a:t>
            </a:r>
            <a:r>
              <a:rPr lang="fr-FR" sz="1600" dirty="0" err="1" smtClean="0"/>
              <a:t>Briquerie</a:t>
            </a:r>
            <a:r>
              <a:rPr lang="fr-FR" sz="1600" dirty="0" smtClean="0"/>
              <a:t> site la </a:t>
            </a:r>
            <a:r>
              <a:rPr lang="fr-FR" sz="1600" dirty="0" err="1" smtClean="0"/>
              <a:t>Malgrange</a:t>
            </a:r>
            <a:endParaRPr lang="fr-FR" sz="16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/>
              <a:t>Ordre du jour</a:t>
            </a:r>
            <a:r>
              <a:rPr lang="fr-FR" sz="1600" dirty="0" smtClean="0"/>
              <a:t> : poursuite des travaux en cours (conférences Etudier à l’étranger et conférence Les Métiers qui recrutent ; les métiers de l’Industrie) et suivi de la feuille de route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95536" y="4340989"/>
            <a:ext cx="4490201" cy="400110"/>
          </a:xfrm>
          <a:prstGeom prst="rect">
            <a:avLst/>
          </a:prstGeom>
          <a:solidFill>
            <a:srgbClr val="944B9C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VIE DU CAMPUS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67744" y="498660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Date :Mardi 23 janvier 2018 10h00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Lieux : La </a:t>
            </a:r>
            <a:r>
              <a:rPr lang="fr-FR" sz="1600" dirty="0" err="1" smtClean="0"/>
              <a:t>Briquerie</a:t>
            </a:r>
            <a:endParaRPr lang="fr-FR" sz="16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Objet : poursuite des travaux en cours et suivi de la feuille de route</a:t>
            </a:r>
            <a:endParaRPr lang="fr-FR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093296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5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300" y="0"/>
            <a:ext cx="36957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81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6633924" y="6309320"/>
            <a:ext cx="2512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d</a:t>
            </a:r>
            <a:r>
              <a:rPr lang="fr-FR" sz="1600" dirty="0" smtClean="0">
                <a:solidFill>
                  <a:srgbClr val="0070C0"/>
                </a:solidFill>
              </a:rPr>
              <a:t>esenergiesdesmetiers.com</a:t>
            </a:r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50685"/>
            <a:ext cx="6516216" cy="1267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665" y="2947987"/>
            <a:ext cx="45284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Merci pour </a:t>
            </a:r>
          </a:p>
          <a:p>
            <a:pPr algn="ctr"/>
            <a:r>
              <a:rPr lang="fr-F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votre attention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37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Campus des métiers et des qualifications\Campus Energie Maintenance\Communication\Logos Campus\Fond pour Dev Eco et Empl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21958"/>
            <a:ext cx="5940152" cy="69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6021288"/>
            <a:ext cx="7488832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/>
              <a:t>Validation du dernier Compte rendu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4013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Campus des métiers et des qualifications\Campus Energie Maintenance\Communication\Logos Campus\Fond pour Dev Eco et Empl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21958"/>
            <a:ext cx="5940152" cy="69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6021288"/>
            <a:ext cx="7488832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944B9C"/>
                </a:solidFill>
              </a:rPr>
              <a:t>LES CMQ : </a:t>
            </a:r>
            <a:r>
              <a:rPr lang="fr-FR" sz="2800" b="1" dirty="0" smtClean="0"/>
              <a:t>GOUVERNANCE ET AUTO EVALUATION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9683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48" y="846984"/>
            <a:ext cx="6133108" cy="59745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143000"/>
          </a:xfrm>
        </p:spPr>
        <p:txBody>
          <a:bodyPr>
            <a:normAutofit/>
          </a:bodyPr>
          <a:lstStyle/>
          <a:p>
            <a:pPr algn="l"/>
            <a: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  <a:t>SCHEMA DE LA GOUVERNANCE NATIONALE</a:t>
            </a:r>
            <a:b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</a:br>
            <a: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  <a:t> DES CMQ</a:t>
            </a:r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95536" y="6381328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076364" y="6409104"/>
            <a:ext cx="4375956" cy="3651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LES CMQ : GOUVERNANCE NATIONALE ET AUTO EVALUATION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>
                <a:solidFill>
                  <a:srgbClr val="7030A0"/>
                </a:solidFill>
              </a:rPr>
              <a:pPr/>
              <a:t>5</a:t>
            </a:fld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093296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3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5051"/>
            <a:ext cx="8972196" cy="55014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143000"/>
          </a:xfrm>
        </p:spPr>
        <p:txBody>
          <a:bodyPr>
            <a:normAutofit/>
          </a:bodyPr>
          <a:lstStyle/>
          <a:p>
            <a:pPr algn="l"/>
            <a:r>
              <a:rPr lang="en-GB" sz="2800" kern="0" cap="all" dirty="0" err="1">
                <a:solidFill>
                  <a:srgbClr val="944B9C"/>
                </a:solidFill>
                <a:latin typeface="Ubuntu Titling Bold"/>
                <a:cs typeface="Ubuntu Titling Bold"/>
              </a:rPr>
              <a:t>Démarche</a:t>
            </a:r>
            <a:r>
              <a:rPr lang="en-GB" sz="2800" kern="0" cap="all" dirty="0">
                <a:solidFill>
                  <a:srgbClr val="944B9C"/>
                </a:solidFill>
                <a:latin typeface="Ubuntu Titling Bold"/>
                <a:cs typeface="Ubuntu Titling Bold"/>
              </a:rPr>
              <a:t> </a:t>
            </a:r>
            <a:r>
              <a:rPr lang="en-GB" sz="2800" kern="0" cap="all" dirty="0" err="1">
                <a:solidFill>
                  <a:srgbClr val="944B9C"/>
                </a:solidFill>
                <a:latin typeface="Ubuntu Titling Bold"/>
                <a:cs typeface="Ubuntu Titling Bold"/>
              </a:rPr>
              <a:t>d’auto-évaluation</a:t>
            </a:r>
            <a:r>
              <a:rPr lang="en-GB" sz="2800" kern="0" cap="all" dirty="0">
                <a:solidFill>
                  <a:srgbClr val="944B9C"/>
                </a:solidFill>
                <a:latin typeface="Ubuntu Titling Bold"/>
                <a:cs typeface="Ubuntu Titling Bold"/>
              </a:rPr>
              <a:t> </a:t>
            </a:r>
            <a:r>
              <a:rPr lang="en-GB" sz="2800" kern="0" cap="all" dirty="0" err="1">
                <a:solidFill>
                  <a:srgbClr val="944B9C"/>
                </a:solidFill>
                <a:latin typeface="Ubuntu Titling Bold"/>
                <a:cs typeface="Ubuntu Titling Bold"/>
              </a:rPr>
              <a:t>dans</a:t>
            </a:r>
            <a:r>
              <a:rPr lang="en-GB" sz="2800" kern="0" cap="all" dirty="0">
                <a:solidFill>
                  <a:srgbClr val="944B9C"/>
                </a:solidFill>
                <a:latin typeface="Ubuntu Titling Bold"/>
                <a:cs typeface="Ubuntu Titling Bold"/>
              </a:rPr>
              <a:t> le cadre du </a:t>
            </a:r>
            <a:r>
              <a:rPr lang="en-GB" sz="2800" kern="0" cap="all" dirty="0" err="1">
                <a:solidFill>
                  <a:srgbClr val="944B9C"/>
                </a:solidFill>
                <a:latin typeface="Ubuntu Titling Bold"/>
                <a:cs typeface="Ubuntu Titling Bold"/>
              </a:rPr>
              <a:t>renouvellement</a:t>
            </a:r>
            <a:r>
              <a:rPr lang="en-GB" sz="2800" kern="0" cap="all" dirty="0">
                <a:solidFill>
                  <a:srgbClr val="944B9C"/>
                </a:solidFill>
                <a:latin typeface="Ubuntu Titling Bold"/>
                <a:cs typeface="Ubuntu Titling Bold"/>
              </a:rPr>
              <a:t> du label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>
                <a:solidFill>
                  <a:srgbClr val="7030A0"/>
                </a:solidFill>
              </a:rPr>
              <a:pPr/>
              <a:t>6</a:t>
            </a:fld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9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143000"/>
          </a:xfrm>
        </p:spPr>
        <p:txBody>
          <a:bodyPr>
            <a:normAutofit/>
          </a:bodyPr>
          <a:lstStyle/>
          <a:p>
            <a:pPr algn="l"/>
            <a:r>
              <a:rPr lang="fr-FR" sz="2800" kern="0" cap="all" dirty="0" smtClean="0">
                <a:solidFill>
                  <a:srgbClr val="944B9C"/>
                </a:solidFill>
                <a:latin typeface="Ubuntu Titling Bold"/>
                <a:cs typeface="Ubuntu Titling Bold"/>
              </a:rPr>
              <a:t>SCHEMA DES CRITERES DE LABELLISATION</a:t>
            </a:r>
            <a:endParaRPr lang="fr-FR" sz="2800" kern="0" cap="all" dirty="0">
              <a:solidFill>
                <a:srgbClr val="944B9C"/>
              </a:solidFill>
              <a:latin typeface="Ubuntu Titling Bold"/>
              <a:cs typeface="Ubuntu Titling Bold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95536" y="6381328"/>
            <a:ext cx="8280920" cy="0"/>
          </a:xfrm>
          <a:prstGeom prst="line">
            <a:avLst/>
          </a:prstGeom>
          <a:ln>
            <a:solidFill>
              <a:srgbClr val="944B9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076364" y="6409104"/>
            <a:ext cx="4375956" cy="3651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LES CMQ : GOUVERNANCE NATIONALE ET AUTO EVALUATION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234E8344-8961-4C9A-8D39-66C144C9E5AC}" type="slidenum">
              <a:rPr lang="fr-FR" smtClean="0">
                <a:solidFill>
                  <a:srgbClr val="7030A0"/>
                </a:solidFill>
              </a:rPr>
              <a:pPr/>
              <a:t>7</a:t>
            </a:fld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093296"/>
            <a:ext cx="95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755576" cy="75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3" y="1314811"/>
            <a:ext cx="9144513" cy="42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Campus des métiers et des qualifications\Campus Energie Maintenance\Communication\Logos Campus\Fond pour Dev Eco et Empl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21958"/>
            <a:ext cx="5940152" cy="69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3"/>
          <p:cNvSpPr>
            <a:spLocks noGrp="1"/>
          </p:cNvSpPr>
          <p:nvPr>
            <p:ph idx="1"/>
          </p:nvPr>
        </p:nvSpPr>
        <p:spPr>
          <a:xfrm>
            <a:off x="467544" y="6021288"/>
            <a:ext cx="7488832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944B9C"/>
                </a:solidFill>
              </a:rPr>
              <a:t>LES STATUTS : </a:t>
            </a:r>
            <a:r>
              <a:rPr lang="fr-FR" sz="2800" b="1" dirty="0" smtClean="0"/>
              <a:t>POINT D’AVANCEE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2911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Campus des métiers et des qualifications\Campus Energie Maintenance\Communication\Logos Campus\Fond pour Dev Eco et Empl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21958"/>
            <a:ext cx="5940152" cy="69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6021288"/>
            <a:ext cx="7488832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944B9C"/>
                </a:solidFill>
              </a:rPr>
              <a:t>FEUILLES DE ROUTE DES COMMISSIONS </a:t>
            </a:r>
            <a:br>
              <a:rPr lang="fr-FR" sz="2800" b="1" dirty="0" smtClean="0">
                <a:solidFill>
                  <a:srgbClr val="944B9C"/>
                </a:solidFill>
              </a:rPr>
            </a:br>
            <a:r>
              <a:rPr lang="fr-FR" sz="2800" b="1" dirty="0" smtClean="0"/>
              <a:t>EN REGARD DES CRITERES DE LABELLISATION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7823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760</Words>
  <Application>Microsoft Office PowerPoint</Application>
  <PresentationFormat>Affichage à l'écran (4:3)</PresentationFormat>
  <Paragraphs>151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Ubuntu Titling Bold</vt:lpstr>
      <vt:lpstr>Wingdings</vt:lpstr>
      <vt:lpstr>Thème Office</vt:lpstr>
      <vt:lpstr>Présentation PowerPoint</vt:lpstr>
      <vt:lpstr>ORDRE DU JOUR</vt:lpstr>
      <vt:lpstr>Présentation PowerPoint</vt:lpstr>
      <vt:lpstr>Présentation PowerPoint</vt:lpstr>
      <vt:lpstr>SCHEMA DE LA GOUVERNANCE NATIONALE  DES CMQ</vt:lpstr>
      <vt:lpstr>Démarche d’auto-évaluation dans le cadre du renouvellement du label</vt:lpstr>
      <vt:lpstr>SCHEMA DES CRITERES DE LABELLISATION</vt:lpstr>
      <vt:lpstr>Présentation PowerPoint</vt:lpstr>
      <vt:lpstr>Présentation PowerPoint</vt:lpstr>
      <vt:lpstr>FEUILLES DE ROUTE DES COMMISSIONS</vt:lpstr>
      <vt:lpstr>OUVERTURE A L’INTERNATIONAL</vt:lpstr>
      <vt:lpstr>OUVERTURE EUROPEENNE ET INTERNATIONALE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</dc:creator>
  <cp:lastModifiedBy>François HECKEL</cp:lastModifiedBy>
  <cp:revision>132</cp:revision>
  <cp:lastPrinted>2016-11-15T12:40:05Z</cp:lastPrinted>
  <dcterms:created xsi:type="dcterms:W3CDTF">2015-09-15T06:05:16Z</dcterms:created>
  <dcterms:modified xsi:type="dcterms:W3CDTF">2017-12-08T21:46:46Z</dcterms:modified>
</cp:coreProperties>
</file>